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82" r:id="rId4"/>
    <p:sldId id="283" r:id="rId5"/>
    <p:sldId id="284" r:id="rId6"/>
    <p:sldId id="261" r:id="rId7"/>
    <p:sldId id="259" r:id="rId8"/>
    <p:sldId id="280" r:id="rId9"/>
    <p:sldId id="281" r:id="rId10"/>
    <p:sldId id="266" r:id="rId11"/>
    <p:sldId id="267" r:id="rId12"/>
    <p:sldId id="279" r:id="rId13"/>
    <p:sldId id="269" r:id="rId14"/>
    <p:sldId id="272" r:id="rId15"/>
    <p:sldId id="275" r:id="rId16"/>
    <p:sldId id="276" r:id="rId17"/>
    <p:sldId id="278" r:id="rId18"/>
    <p:sldId id="277" r:id="rId19"/>
    <p:sldId id="262" r:id="rId20"/>
    <p:sldId id="263" r:id="rId21"/>
    <p:sldId id="285" r:id="rId22"/>
    <p:sldId id="264" r:id="rId23"/>
    <p:sldId id="265" r:id="rId2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22" d="100"/>
          <a:sy n="122" d="100"/>
        </p:scale>
        <p:origin x="-13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564C0-0878-4D09-B54E-0CE32F7DFCE6}" type="datetimeFigureOut">
              <a:rPr lang="zh-CN" altLang="en-US" smtClean="0"/>
              <a:pPr/>
              <a:t>2020-11-1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A30C65-BBFA-4BDF-B96D-AC545680C94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0717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1E095-C375-46A8-8C62-65CA07E9B426}" type="slidenum">
              <a:rPr lang="zh-CN" altLang="en-US" smtClean="0"/>
              <a:pPr>
                <a:defRPr/>
              </a:pPr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897660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D1E095-C375-46A8-8C62-65CA07E9B426}" type="slidenum">
              <a:rPr lang="zh-CN" altLang="en-US" smtClean="0"/>
              <a:pPr>
                <a:defRPr/>
              </a:pPr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89604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0C65-BBFA-4BDF-B96D-AC545680C940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3864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BA30C65-BBFA-4BDF-B96D-AC545680C940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6386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56C-A97E-4537-A46E-41249854EC0F}" type="datetimeFigureOut">
              <a:rPr lang="zh-CN" altLang="en-US" smtClean="0"/>
              <a:pPr/>
              <a:t>2020-11-1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9C1-4C7E-40A9-A977-1329537164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768254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56C-A97E-4537-A46E-41249854EC0F}" type="datetimeFigureOut">
              <a:rPr lang="zh-CN" altLang="en-US" smtClean="0"/>
              <a:pPr/>
              <a:t>2020-11-1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9C1-4C7E-40A9-A977-1329537164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3200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56C-A97E-4537-A46E-41249854EC0F}" type="datetimeFigureOut">
              <a:rPr lang="zh-CN" altLang="en-US" smtClean="0"/>
              <a:pPr/>
              <a:t>2020-11-1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9C1-4C7E-40A9-A977-1329537164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61704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封面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476990" y="1877695"/>
            <a:ext cx="6290011" cy="682625"/>
          </a:xfrm>
        </p:spPr>
        <p:txBody>
          <a:bodyPr>
            <a:normAutofit/>
          </a:bodyPr>
          <a:lstStyle>
            <a:lvl1pPr>
              <a:defRPr lang="en-US" sz="4000" dirty="0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476990" y="2560320"/>
            <a:ext cx="5386387" cy="581539"/>
          </a:xfrm>
        </p:spPr>
        <p:txBody>
          <a:bodyPr>
            <a:normAutofit/>
          </a:bodyPr>
          <a:lstStyle>
            <a:lvl1pPr marL="0" indent="0" algn="just">
              <a:buNone/>
              <a:defRPr sz="1200" b="0" i="0">
                <a:solidFill>
                  <a:schemeClr val="bg1"/>
                </a:solidFill>
                <a:effectLst>
                  <a:outerShdw blurRad="50800" dist="50800" dir="5400000" algn="ctr" rotWithShape="0">
                    <a:schemeClr val="bg1">
                      <a:lumMod val="5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Arial Unicode MS" panose="020B0604020202020204" pitchFamily="34" charset="-122"/>
              </a:defRPr>
            </a:lvl1pPr>
            <a:lvl2pPr marL="342879" indent="0" algn="ctr">
              <a:buNone/>
              <a:defRPr sz="1500"/>
            </a:lvl2pPr>
            <a:lvl3pPr marL="685757" indent="0" algn="ctr">
              <a:buNone/>
              <a:defRPr sz="1400"/>
            </a:lvl3pPr>
            <a:lvl4pPr marL="1028636" indent="0" algn="ctr">
              <a:buNone/>
              <a:defRPr sz="1200"/>
            </a:lvl4pPr>
            <a:lvl5pPr marL="1371514" indent="0" algn="ctr">
              <a:buNone/>
              <a:defRPr sz="1200"/>
            </a:lvl5pPr>
            <a:lvl6pPr marL="1714393" indent="0" algn="ctr">
              <a:buNone/>
              <a:defRPr sz="1200"/>
            </a:lvl6pPr>
            <a:lvl7pPr marL="2057271" indent="0" algn="ctr">
              <a:buNone/>
              <a:defRPr sz="1200"/>
            </a:lvl7pPr>
            <a:lvl8pPr marL="2400150" indent="0" algn="ctr">
              <a:buNone/>
              <a:defRPr sz="1200"/>
            </a:lvl8pPr>
            <a:lvl9pPr marL="2743029" indent="0" algn="ctr">
              <a:buNone/>
              <a:defRPr sz="12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5098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人物背景-标题正文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1"/>
          <p:cNvSpPr>
            <a:spLocks noGrp="1"/>
          </p:cNvSpPr>
          <p:nvPr>
            <p:ph type="title"/>
          </p:nvPr>
        </p:nvSpPr>
        <p:spPr>
          <a:xfrm>
            <a:off x="555821" y="1249853"/>
            <a:ext cx="7886700" cy="1325563"/>
          </a:xfrm>
          <a:noFill/>
        </p:spPr>
        <p:txBody>
          <a:bodyPr>
            <a:normAutofit/>
          </a:bodyPr>
          <a:lstStyle>
            <a:lvl1pPr algn="ctr">
              <a:defRPr sz="3800"/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55821" y="2656408"/>
            <a:ext cx="7886700" cy="3342488"/>
          </a:xfrm>
        </p:spPr>
        <p:txBody>
          <a:bodyPr>
            <a:normAutofit/>
          </a:bodyPr>
          <a:lstStyle>
            <a:lvl1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8003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56C-A97E-4537-A46E-41249854EC0F}" type="datetimeFigureOut">
              <a:rPr lang="zh-CN" altLang="en-US" smtClean="0"/>
              <a:pPr/>
              <a:t>2020-11-1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9C1-4C7E-40A9-A977-1329537164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0912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56C-A97E-4537-A46E-41249854EC0F}" type="datetimeFigureOut">
              <a:rPr lang="zh-CN" altLang="en-US" smtClean="0"/>
              <a:pPr/>
              <a:t>2020-11-1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9C1-4C7E-40A9-A977-1329537164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97301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56C-A97E-4537-A46E-41249854EC0F}" type="datetimeFigureOut">
              <a:rPr lang="zh-CN" altLang="en-US" smtClean="0"/>
              <a:pPr/>
              <a:t>2020-11-1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9C1-4C7E-40A9-A977-1329537164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3421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56C-A97E-4537-A46E-41249854EC0F}" type="datetimeFigureOut">
              <a:rPr lang="zh-CN" altLang="en-US" smtClean="0"/>
              <a:pPr/>
              <a:t>2020-11-1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9C1-4C7E-40A9-A977-1329537164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468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56C-A97E-4537-A46E-41249854EC0F}" type="datetimeFigureOut">
              <a:rPr lang="zh-CN" altLang="en-US" smtClean="0"/>
              <a:pPr/>
              <a:t>2020-11-1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9C1-4C7E-40A9-A977-1329537164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83871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56C-A97E-4537-A46E-41249854EC0F}" type="datetimeFigureOut">
              <a:rPr lang="zh-CN" altLang="en-US" smtClean="0"/>
              <a:pPr/>
              <a:t>2020-11-1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9C1-4C7E-40A9-A977-1329537164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56190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56C-A97E-4537-A46E-41249854EC0F}" type="datetimeFigureOut">
              <a:rPr lang="zh-CN" altLang="en-US" smtClean="0"/>
              <a:pPr/>
              <a:t>2020-11-1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9C1-4C7E-40A9-A977-1329537164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671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27556C-A97E-4537-A46E-41249854EC0F}" type="datetimeFigureOut">
              <a:rPr lang="zh-CN" altLang="en-US" smtClean="0"/>
              <a:pPr/>
              <a:t>2020-11-1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0559C1-4C7E-40A9-A977-1329537164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9799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27556C-A97E-4537-A46E-41249854EC0F}" type="datetimeFigureOut">
              <a:rPr lang="zh-CN" altLang="en-US" smtClean="0"/>
              <a:pPr/>
              <a:t>2020-11-1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559C1-4C7E-40A9-A977-132953716447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35305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0" y="1621393"/>
            <a:ext cx="6289886" cy="682824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zh-CN" sz="3600" dirty="0"/>
              <a:t/>
            </a:r>
            <a:br>
              <a:rPr lang="en-US" altLang="zh-CN" sz="3600" dirty="0"/>
            </a:br>
            <a:r>
              <a:rPr lang="en-US" altLang="zh-CN" sz="3600" dirty="0"/>
              <a:t/>
            </a:r>
            <a:br>
              <a:rPr lang="en-US" altLang="zh-CN" sz="3600" dirty="0"/>
            </a:br>
            <a:r>
              <a:rPr lang="zh-CN" altLang="en-US" sz="3600" dirty="0"/>
              <a:t>华南</a:t>
            </a:r>
            <a:r>
              <a:rPr lang="zh-CN" altLang="en-US" sz="3600" dirty="0" smtClean="0"/>
              <a:t>农业大学</a:t>
            </a:r>
            <a:r>
              <a:rPr lang="en-US" altLang="zh-CN" sz="3600" dirty="0" smtClean="0"/>
              <a:t/>
            </a:r>
            <a:br>
              <a:rPr lang="en-US" altLang="zh-CN" sz="3600" dirty="0" smtClean="0"/>
            </a:br>
            <a:r>
              <a:rPr lang="zh-CN" altLang="en-US" sz="3600" dirty="0" smtClean="0"/>
              <a:t>协同</a:t>
            </a:r>
            <a:r>
              <a:rPr lang="zh-CN" altLang="en-US" sz="3600" dirty="0"/>
              <a:t>办公系统（</a:t>
            </a:r>
            <a:r>
              <a:rPr lang="en-US" altLang="zh-CN" sz="3600" dirty="0"/>
              <a:t>OA</a:t>
            </a:r>
            <a:r>
              <a:rPr lang="zh-CN" altLang="en-US" sz="3600" dirty="0"/>
              <a:t>系统</a:t>
            </a:r>
            <a:r>
              <a:rPr lang="zh-CN" altLang="en-US" sz="3600" dirty="0" smtClean="0"/>
              <a:t>）</a:t>
            </a:r>
            <a:r>
              <a:rPr lang="en-US" altLang="zh-CN" sz="3000" dirty="0" smtClean="0"/>
              <a:t/>
            </a:r>
            <a:br>
              <a:rPr lang="en-US" altLang="zh-CN" sz="3000" dirty="0" smtClean="0"/>
            </a:br>
            <a:r>
              <a:rPr lang="zh-CN" altLang="en-US" sz="3000" dirty="0" smtClean="0"/>
              <a:t>插件安装与移动设置介绍</a:t>
            </a:r>
            <a:endParaRPr lang="zh-CN" altLang="en-US" sz="3000" dirty="0"/>
          </a:p>
        </p:txBody>
      </p:sp>
      <p:sp>
        <p:nvSpPr>
          <p:cNvPr id="5" name="副标题 4"/>
          <p:cNvSpPr>
            <a:spLocks noGrp="1"/>
          </p:cNvSpPr>
          <p:nvPr>
            <p:ph type="subTitle" idx="1"/>
          </p:nvPr>
        </p:nvSpPr>
        <p:spPr>
          <a:xfrm>
            <a:off x="476877" y="5721549"/>
            <a:ext cx="3807091" cy="581620"/>
          </a:xfrm>
        </p:spPr>
        <p:txBody>
          <a:bodyPr/>
          <a:lstStyle/>
          <a:p>
            <a:pPr eaLnBrk="1" hangingPunct="1">
              <a:defRPr/>
            </a:pPr>
            <a:r>
              <a:rPr lang="zh-CN" altLang="en-US" sz="1800" b="1" dirty="0">
                <a:solidFill>
                  <a:srgbClr val="004458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校长办公室 信息管理</a:t>
            </a:r>
            <a:r>
              <a:rPr lang="zh-CN" altLang="en-US" sz="1800" b="1" dirty="0" smtClean="0">
                <a:solidFill>
                  <a:srgbClr val="004458"/>
                </a:solidFill>
                <a:effectLst/>
                <a:latin typeface="华文细黑" panose="02010600040101010101" pitchFamily="2" charset="-122"/>
                <a:ea typeface="华文细黑" panose="02010600040101010101" pitchFamily="2" charset="-122"/>
              </a:rPr>
              <a:t>科</a:t>
            </a:r>
            <a:endParaRPr lang="en-US" altLang="zh-CN" sz="1100" b="1" dirty="0">
              <a:solidFill>
                <a:srgbClr val="004458"/>
              </a:solidFill>
              <a:effectLst/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86131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 txBox="1">
            <a:spLocks/>
          </p:cNvSpPr>
          <p:nvPr/>
        </p:nvSpPr>
        <p:spPr>
          <a:xfrm>
            <a:off x="0" y="0"/>
            <a:ext cx="7887213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bg1"/>
                </a:solidFill>
              </a:rPr>
              <a:t>一、电脑端安装步骤（方法二）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3916" y="2656408"/>
            <a:ext cx="7991872" cy="3851506"/>
          </a:xfrm>
          <a:prstGeom prst="rect">
            <a:avLst/>
          </a:prstGeom>
        </p:spPr>
      </p:pic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467544" y="1196752"/>
            <a:ext cx="8280920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400" dirty="0" smtClean="0"/>
              <a:t>1.</a:t>
            </a:r>
            <a:r>
              <a:rPr lang="zh-CN" altLang="en-US" sz="2400" dirty="0" smtClean="0"/>
              <a:t>访问网址：</a:t>
            </a:r>
            <a:r>
              <a:rPr lang="en-US" altLang="zh-CN" sz="2400" dirty="0" err="1" smtClean="0"/>
              <a:t>oa.scau.edu.cn/seeyon</a:t>
            </a:r>
            <a:r>
              <a:rPr lang="zh-CN" altLang="en-US" sz="2400" dirty="0" smtClean="0"/>
              <a:t>。在下图所示红框之处点击下载“辅助安装程序”进行插件的安装及更新：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注：</a:t>
            </a:r>
            <a:r>
              <a:rPr lang="zh-CN" altLang="en-US" sz="2400" dirty="0" smtClean="0">
                <a:solidFill>
                  <a:srgbClr val="FF0000"/>
                </a:solidFill>
              </a:rPr>
              <a:t>安装前请务必先关闭电脑中所有安全维护软件（如</a:t>
            </a:r>
            <a:r>
              <a:rPr lang="en-US" altLang="zh-CN" sz="2400" dirty="0" smtClean="0">
                <a:solidFill>
                  <a:srgbClr val="FF0000"/>
                </a:solidFill>
              </a:rPr>
              <a:t>360</a:t>
            </a:r>
            <a:r>
              <a:rPr lang="zh-CN" altLang="en-US" sz="2400" dirty="0" smtClean="0">
                <a:solidFill>
                  <a:srgbClr val="FF0000"/>
                </a:solidFill>
              </a:rPr>
              <a:t>卫士或电脑</a:t>
            </a:r>
            <a:r>
              <a:rPr lang="zh-CN" altLang="en-US" sz="2400" smtClean="0">
                <a:solidFill>
                  <a:srgbClr val="FF0000"/>
                </a:solidFill>
              </a:rPr>
              <a:t>管家等，电脑管家如有安装，请删除，将导致打不开正文）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454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604448" cy="1325563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dirty="0" smtClean="0">
                <a:solidFill>
                  <a:srgbClr val="FF0000"/>
                </a:solidFill>
              </a:rPr>
              <a:t>保存下载</a:t>
            </a:r>
            <a:r>
              <a:rPr lang="zh-CN" altLang="en-US" sz="2400" dirty="0" smtClean="0"/>
              <a:t>的安装程序包到自己的电脑</a:t>
            </a:r>
            <a:endParaRPr lang="zh-CN" altLang="en-US" sz="2400" dirty="0"/>
          </a:p>
        </p:txBody>
      </p:sp>
      <p:sp>
        <p:nvSpPr>
          <p:cNvPr id="9" name="标题 2"/>
          <p:cNvSpPr txBox="1">
            <a:spLocks/>
          </p:cNvSpPr>
          <p:nvPr/>
        </p:nvSpPr>
        <p:spPr>
          <a:xfrm>
            <a:off x="0" y="0"/>
            <a:ext cx="7887213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bg1"/>
                </a:solidFill>
              </a:rPr>
              <a:t>一、电脑端安装步骤（方法二）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8095" y="2484485"/>
            <a:ext cx="9144000" cy="4373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66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辅助插件安装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pic>
        <p:nvPicPr>
          <p:cNvPr id="4" name="图片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295" y="1"/>
            <a:ext cx="569110" cy="688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5197" y="688770"/>
            <a:ext cx="8105756" cy="32710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32361" y="5793483"/>
            <a:ext cx="5081840" cy="9325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1.</a:t>
            </a: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安装完成后，关闭登录界面，再重新打开</a:t>
            </a: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OA</a:t>
            </a: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系统登录界面。</a:t>
            </a:r>
            <a:endParaRPr lang="en-US" altLang="zh-CN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endParaRPr lang="en-US" altLang="zh-CN" sz="1400" dirty="0">
              <a:latin typeface="Arial" panose="020B0604020202020204" pitchFamily="34" charset="0"/>
              <a:ea typeface="微软雅黑" panose="020B0503020204020204" pitchFamily="34" charset="-122"/>
            </a:endParaRPr>
          </a:p>
          <a:p>
            <a:pPr>
              <a:lnSpc>
                <a:spcPct val="130000"/>
              </a:lnSpc>
            </a:pPr>
            <a:r>
              <a:rPr lang="en-US" altLang="zh-CN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2.</a:t>
            </a:r>
            <a:r>
              <a:rPr lang="zh-CN" altLang="en-US" sz="1400" dirty="0" smtClean="0">
                <a:latin typeface="Arial" panose="020B0604020202020204" pitchFamily="34" charset="0"/>
                <a:ea typeface="微软雅黑" panose="020B0503020204020204" pitchFamily="34" charset="-122"/>
              </a:rPr>
              <a:t>再点辅助程序安装。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8095" y="3222054"/>
            <a:ext cx="8300290" cy="25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05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8604448" cy="132556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1.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解压文件后，点击</a:t>
            </a:r>
            <a:r>
              <a:rPr lang="zh-CN" altLang="en-US" sz="2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“</a:t>
            </a:r>
            <a:r>
              <a:rPr lang="en-US" altLang="zh-CN" sz="2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INSTALL</a:t>
            </a:r>
            <a:r>
              <a:rPr lang="zh-CN" altLang="en-US" sz="2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”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安装；</a:t>
            </a:r>
            <a:r>
              <a:rPr lang="en-US" altLang="zh-CN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/>
            </a:r>
            <a:br>
              <a:rPr lang="en-US" altLang="zh-CN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en-US" altLang="zh-CN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2.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点击“</a:t>
            </a:r>
            <a:r>
              <a:rPr lang="en-US" altLang="zh-CN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INSTALL”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后跳出命令弹框，直到有“按任意键退出”字样。</a:t>
            </a:r>
            <a:r>
              <a:rPr lang="zh-CN" altLang="en-US" sz="2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请按任意键退出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，重启浏览器。 </a:t>
            </a:r>
            <a:r>
              <a:rPr lang="zh-CN" altLang="en-US" sz="24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/>
            </a:r>
            <a:br>
              <a:rPr lang="zh-CN" altLang="en-US" sz="24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</a:br>
            <a:endParaRPr lang="zh-CN" altLang="en-US" sz="2400" dirty="0"/>
          </a:p>
        </p:txBody>
      </p:sp>
      <p:sp>
        <p:nvSpPr>
          <p:cNvPr id="9" name="标题 2"/>
          <p:cNvSpPr txBox="1">
            <a:spLocks/>
          </p:cNvSpPr>
          <p:nvPr/>
        </p:nvSpPr>
        <p:spPr>
          <a:xfrm>
            <a:off x="0" y="0"/>
            <a:ext cx="7887213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bg1"/>
                </a:solidFill>
              </a:rPr>
              <a:t>一、电脑端安装步骤（方法二）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132856"/>
            <a:ext cx="5976664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5904656" cy="2581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3596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0" y="908720"/>
            <a:ext cx="9324528" cy="1325563"/>
          </a:xfrm>
        </p:spPr>
        <p:txBody>
          <a:bodyPr>
            <a:normAutofit fontScale="90000"/>
          </a:bodyPr>
          <a:lstStyle/>
          <a:p>
            <a:pPr algn="l">
              <a:lnSpc>
                <a:spcPct val="130000"/>
              </a:lnSpc>
            </a:pPr>
            <a:r>
              <a:rPr lang="en-US" altLang="zh-CN" sz="2400" dirty="0" smtClean="0">
                <a:latin typeface="仿宋" pitchFamily="49" charset="-122"/>
                <a:ea typeface="仿宋" pitchFamily="49" charset="-122"/>
              </a:rPr>
              <a:t>3.</a:t>
            </a:r>
            <a:r>
              <a:rPr lang="zh-CN" altLang="en-US" sz="2400" dirty="0" smtClean="0">
                <a:latin typeface="仿宋" pitchFamily="49" charset="-122"/>
                <a:ea typeface="仿宋" pitchFamily="49" charset="-122"/>
              </a:rPr>
              <a:t>按任意键退出后，打开浏览器，重新访问网址</a:t>
            </a:r>
            <a:r>
              <a:rPr lang="en-US" altLang="zh-CN" sz="2400" dirty="0" smtClean="0">
                <a:latin typeface="仿宋" pitchFamily="49" charset="-122"/>
                <a:ea typeface="仿宋" pitchFamily="49" charset="-122"/>
              </a:rPr>
              <a:t>:</a:t>
            </a:r>
            <a:r>
              <a:rPr lang="en-US" altLang="zh-CN" sz="2400" dirty="0" err="1" smtClean="0">
                <a:latin typeface="仿宋" pitchFamily="49" charset="-122"/>
                <a:ea typeface="仿宋" pitchFamily="49" charset="-122"/>
              </a:rPr>
              <a:t>oa.scau.edu.cn/seeyon</a:t>
            </a:r>
            <a:r>
              <a:rPr lang="en-US" altLang="zh-CN" sz="2400" dirty="0" smtClean="0">
                <a:latin typeface="仿宋" pitchFamily="49" charset="-122"/>
                <a:ea typeface="仿宋" pitchFamily="49" charset="-122"/>
              </a:rPr>
              <a:t/>
            </a:r>
            <a:br>
              <a:rPr lang="en-US" altLang="zh-CN" sz="2400" dirty="0" smtClean="0">
                <a:latin typeface="仿宋" pitchFamily="49" charset="-122"/>
                <a:ea typeface="仿宋" pitchFamily="49" charset="-122"/>
              </a:rPr>
            </a:br>
            <a:r>
              <a:rPr lang="en-US" altLang="zh-CN" sz="2400" dirty="0" smtClean="0">
                <a:latin typeface="仿宋" pitchFamily="49" charset="-122"/>
                <a:ea typeface="仿宋" pitchFamily="49" charset="-122"/>
              </a:rPr>
              <a:t>4.</a:t>
            </a:r>
            <a:r>
              <a:rPr lang="zh-CN" altLang="en-US" sz="2400" dirty="0" smtClean="0">
                <a:latin typeface="仿宋" pitchFamily="49" charset="-122"/>
                <a:ea typeface="仿宋" pitchFamily="49" charset="-122"/>
              </a:rPr>
              <a:t>再次点击“辅助程序安装”。</a:t>
            </a:r>
            <a:endParaRPr lang="zh-CN" altLang="en-US" sz="2400" dirty="0">
              <a:latin typeface="仿宋" pitchFamily="49" charset="-122"/>
              <a:ea typeface="仿宋" pitchFamily="49" charset="-122"/>
            </a:endParaRPr>
          </a:p>
        </p:txBody>
      </p:sp>
      <p:sp>
        <p:nvSpPr>
          <p:cNvPr id="9" name="标题 2"/>
          <p:cNvSpPr txBox="1">
            <a:spLocks/>
          </p:cNvSpPr>
          <p:nvPr/>
        </p:nvSpPr>
        <p:spPr>
          <a:xfrm>
            <a:off x="0" y="0"/>
            <a:ext cx="7887213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bg1"/>
                </a:solidFill>
              </a:rPr>
              <a:t>一、电脑端安装步骤（方法二）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43148" y="5793482"/>
            <a:ext cx="184731" cy="3432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30000"/>
              </a:lnSpc>
            </a:pPr>
            <a:endParaRPr lang="zh-CN" altLang="en-US" sz="1400" dirty="0" smtClean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1441180"/>
            <a:ext cx="6473131" cy="5416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916832"/>
            <a:ext cx="6808787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353660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0" y="1988840"/>
            <a:ext cx="8604448" cy="1325563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/>
            </a:r>
            <a:br>
              <a:rPr lang="zh-CN" altLang="en-US" sz="24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zh-CN" altLang="en-US" sz="2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重启浏览器 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重新进入</a:t>
            </a:r>
            <a:r>
              <a:rPr lang="en-US" altLang="zh-CN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OA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查看公文</a:t>
            </a:r>
            <a:r>
              <a:rPr lang="zh-CN" altLang="en-US" sz="2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正文 </a:t>
            </a:r>
            <a:r>
              <a:rPr lang="en-US" altLang="zh-CN" sz="2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word </a:t>
            </a:r>
            <a:r>
              <a:rPr lang="zh-CN" altLang="en-US" sz="2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或</a:t>
            </a:r>
            <a:r>
              <a:rPr lang="en-US" altLang="zh-CN" sz="2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pdf</a:t>
            </a:r>
            <a:r>
              <a:rPr lang="zh-CN" altLang="en-US" sz="2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能否打开</a:t>
            </a:r>
            <a:r>
              <a:rPr lang="en-US" altLang="zh-CN" sz="2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/>
            </a:r>
            <a:br>
              <a:rPr lang="en-US" altLang="zh-CN" sz="2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</a:br>
            <a:r>
              <a:rPr lang="en-US" altLang="zh-CN" sz="2400" dirty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 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如能正常打开，请</a:t>
            </a:r>
            <a:r>
              <a:rPr lang="zh-CN" altLang="en-US" sz="2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开启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自己电脑的</a:t>
            </a:r>
            <a:r>
              <a:rPr lang="zh-CN" altLang="en-US" sz="2400" dirty="0" smtClean="0">
                <a:solidFill>
                  <a:srgbClr val="FF0000"/>
                </a:solidFill>
                <a:latin typeface="仿宋" panose="02010609060101010101" pitchFamily="49" charset="-122"/>
                <a:ea typeface="仿宋" panose="02010609060101010101" pitchFamily="49" charset="-122"/>
              </a:rPr>
              <a:t>维护软件 </a:t>
            </a:r>
            <a:r>
              <a:rPr lang="zh-CN" altLang="en-US" sz="24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增加使用安全性</a:t>
            </a:r>
            <a:endParaRPr lang="zh-CN" altLang="en-US" sz="2400" dirty="0"/>
          </a:p>
        </p:txBody>
      </p:sp>
      <p:sp>
        <p:nvSpPr>
          <p:cNvPr id="9" name="标题 2"/>
          <p:cNvSpPr txBox="1">
            <a:spLocks/>
          </p:cNvSpPr>
          <p:nvPr/>
        </p:nvSpPr>
        <p:spPr>
          <a:xfrm>
            <a:off x="0" y="0"/>
            <a:ext cx="7887213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bg1"/>
                </a:solidFill>
              </a:rPr>
              <a:t>一、电脑端安装步骤（方法二）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175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 txBox="1">
            <a:spLocks/>
          </p:cNvSpPr>
          <p:nvPr/>
        </p:nvSpPr>
        <p:spPr>
          <a:xfrm>
            <a:off x="0" y="0"/>
            <a:ext cx="8172400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bg1"/>
                </a:solidFill>
              </a:rPr>
              <a:t>一、电脑端安装步骤（</a:t>
            </a:r>
            <a:r>
              <a:rPr lang="en-US" altLang="zh-CN" dirty="0" err="1" smtClean="0">
                <a:solidFill>
                  <a:schemeClr val="bg1"/>
                </a:solidFill>
              </a:rPr>
              <a:t>oa</a:t>
            </a:r>
            <a:r>
              <a:rPr lang="zh-CN" altLang="en-US" dirty="0" smtClean="0">
                <a:solidFill>
                  <a:schemeClr val="bg1"/>
                </a:solidFill>
              </a:rPr>
              <a:t>地址加入安全站点）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1196752"/>
            <a:ext cx="9144000" cy="874608"/>
          </a:xfrm>
        </p:spPr>
        <p:txBody>
          <a:bodyPr>
            <a:noAutofit/>
          </a:bodyPr>
          <a:lstStyle/>
          <a:p>
            <a:pPr algn="l"/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000" dirty="0" smtClean="0"/>
              <a:t>注意：因浏览器安全拦截问题，安装或更新完插件后，还需把</a:t>
            </a:r>
            <a:r>
              <a:rPr lang="en-US" altLang="zh-CN" sz="2000" dirty="0" smtClean="0"/>
              <a:t>OA</a:t>
            </a:r>
            <a:r>
              <a:rPr lang="zh-CN" altLang="en-US" sz="2000" dirty="0" smtClean="0"/>
              <a:t>系统地址加入可信任站点。点击“工具”</a:t>
            </a:r>
            <a:r>
              <a:rPr lang="en-US" altLang="zh-CN" sz="2000" dirty="0" smtClean="0"/>
              <a:t>—</a:t>
            </a:r>
            <a:r>
              <a:rPr lang="zh-CN" altLang="en-US" sz="2000" dirty="0" smtClean="0"/>
              <a:t>安全</a:t>
            </a:r>
            <a:r>
              <a:rPr lang="en-US" altLang="zh-CN" sz="2000" dirty="0" smtClean="0"/>
              <a:t>—</a:t>
            </a:r>
            <a:r>
              <a:rPr lang="zh-CN" altLang="en-US" sz="2000" dirty="0" smtClean="0"/>
              <a:t>可信任站点，将“</a:t>
            </a:r>
            <a:r>
              <a:rPr lang="en-US" altLang="zh-CN" sz="2000" dirty="0" smtClean="0"/>
              <a:t>https://oa.scau.edu.cn</a:t>
            </a:r>
            <a:r>
              <a:rPr lang="zh-CN" altLang="en-US" sz="2000" dirty="0" smtClean="0"/>
              <a:t>加入可信任站点。</a:t>
            </a:r>
            <a:endParaRPr lang="zh-CN" altLang="en-US" sz="200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83768" y="2298150"/>
            <a:ext cx="4030806" cy="455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47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 txBox="1">
            <a:spLocks/>
          </p:cNvSpPr>
          <p:nvPr/>
        </p:nvSpPr>
        <p:spPr>
          <a:xfrm>
            <a:off x="0" y="0"/>
            <a:ext cx="8172400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bg1"/>
                </a:solidFill>
              </a:rPr>
              <a:t>一、电脑端安装步骤（</a:t>
            </a:r>
            <a:r>
              <a:rPr lang="en-US" altLang="zh-CN" dirty="0" smtClean="0">
                <a:solidFill>
                  <a:schemeClr val="bg1"/>
                </a:solidFill>
              </a:rPr>
              <a:t>OA</a:t>
            </a:r>
            <a:r>
              <a:rPr lang="zh-CN" altLang="en-US" dirty="0" smtClean="0">
                <a:solidFill>
                  <a:schemeClr val="bg1"/>
                </a:solidFill>
              </a:rPr>
              <a:t>地址加入安全站点）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438275"/>
            <a:ext cx="5181600" cy="5419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237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2"/>
          <p:cNvSpPr txBox="1">
            <a:spLocks/>
          </p:cNvSpPr>
          <p:nvPr/>
        </p:nvSpPr>
        <p:spPr>
          <a:xfrm>
            <a:off x="0" y="0"/>
            <a:ext cx="8172400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bg1"/>
                </a:solidFill>
              </a:rPr>
              <a:t>一、电脑端安装步骤（</a:t>
            </a:r>
            <a:r>
              <a:rPr lang="en-US" altLang="zh-CN" dirty="0" smtClean="0">
                <a:solidFill>
                  <a:schemeClr val="bg1"/>
                </a:solidFill>
              </a:rPr>
              <a:t>OA</a:t>
            </a:r>
            <a:r>
              <a:rPr lang="zh-CN" altLang="en-US" dirty="0" smtClean="0">
                <a:solidFill>
                  <a:schemeClr val="bg1"/>
                </a:solidFill>
              </a:rPr>
              <a:t>地址加入安全站点）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42850" y="2564904"/>
            <a:ext cx="7886700" cy="1325563"/>
          </a:xfrm>
        </p:spPr>
        <p:txBody>
          <a:bodyPr>
            <a:normAutofit/>
          </a:bodyPr>
          <a:lstStyle/>
          <a:p>
            <a:r>
              <a:rPr lang="en-US" altLang="zh-CN" dirty="0" smtClean="0"/>
              <a:t/>
            </a:r>
            <a:br>
              <a:rPr lang="en-US" altLang="zh-CN" dirty="0" smtClean="0"/>
            </a:b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179512" y="2132856"/>
            <a:ext cx="9180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rgbClr val="FF0000"/>
                </a:solidFill>
              </a:rPr>
              <a:t>加入站点后，重启浏览器，重新进入</a:t>
            </a:r>
            <a:r>
              <a:rPr lang="en-US" altLang="zh-CN" sz="2800" dirty="0" smtClean="0">
                <a:solidFill>
                  <a:srgbClr val="FF0000"/>
                </a:solidFill>
              </a:rPr>
              <a:t>OA</a:t>
            </a:r>
            <a:r>
              <a:rPr lang="zh-CN" altLang="en-US" sz="2800" dirty="0" smtClean="0">
                <a:solidFill>
                  <a:srgbClr val="FF0000"/>
                </a:solidFill>
              </a:rPr>
              <a:t>，即可正常访问</a:t>
            </a:r>
            <a:r>
              <a:rPr lang="en-US" altLang="zh-CN" sz="2800" dirty="0" smtClean="0">
                <a:solidFill>
                  <a:srgbClr val="FF0000"/>
                </a:solidFill>
              </a:rPr>
              <a:t>.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260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617" y="2060848"/>
            <a:ext cx="7056784" cy="4638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280920" cy="1325563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 smtClean="0"/>
              <a:t>1.</a:t>
            </a:r>
            <a:r>
              <a:rPr lang="zh-CN" altLang="en-US" sz="2400" dirty="0" smtClean="0"/>
              <a:t> 通过手机浏览器访问</a:t>
            </a:r>
            <a:r>
              <a:rPr lang="zh-CN" altLang="en-US" sz="2400" dirty="0"/>
              <a:t>“</a:t>
            </a:r>
            <a:r>
              <a:rPr lang="en-US" altLang="zh-CN" sz="2400" dirty="0"/>
              <a:t>m3.seeyon.com</a:t>
            </a:r>
            <a:r>
              <a:rPr lang="zh-CN" altLang="en-US" sz="2400" dirty="0" smtClean="0"/>
              <a:t>”或扫描</a:t>
            </a:r>
            <a:r>
              <a:rPr lang="zh-CN" altLang="en-US" sz="2400" dirty="0"/>
              <a:t>下图红框中的二维码</a:t>
            </a:r>
            <a:r>
              <a:rPr lang="zh-CN" altLang="en-US" sz="2400" dirty="0" smtClean="0"/>
              <a:t>下载移动</a:t>
            </a:r>
            <a:r>
              <a:rPr lang="en-US" altLang="zh-CN" sz="2400" dirty="0" smtClean="0"/>
              <a:t>APP</a:t>
            </a:r>
            <a:r>
              <a:rPr lang="zh-CN" altLang="en-US" sz="2400" dirty="0" smtClean="0"/>
              <a:t>客户端。</a:t>
            </a:r>
            <a:endParaRPr lang="zh-CN" altLang="en-US" sz="2400" dirty="0"/>
          </a:p>
        </p:txBody>
      </p:sp>
      <p:sp>
        <p:nvSpPr>
          <p:cNvPr id="10" name="标题 2"/>
          <p:cNvSpPr txBox="1">
            <a:spLocks/>
          </p:cNvSpPr>
          <p:nvPr/>
        </p:nvSpPr>
        <p:spPr>
          <a:xfrm>
            <a:off x="0" y="0"/>
            <a:ext cx="7887213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>
                <a:solidFill>
                  <a:schemeClr val="bg1"/>
                </a:solidFill>
              </a:rPr>
              <a:t>二</a:t>
            </a:r>
            <a:r>
              <a:rPr lang="zh-CN" altLang="en-US" dirty="0" smtClean="0">
                <a:solidFill>
                  <a:schemeClr val="bg1"/>
                </a:solidFill>
              </a:rPr>
              <a:t>、手机端</a:t>
            </a:r>
            <a:r>
              <a:rPr lang="en-US" altLang="zh-CN" dirty="0" smtClean="0">
                <a:solidFill>
                  <a:schemeClr val="bg1"/>
                </a:solidFill>
              </a:rPr>
              <a:t>APP</a:t>
            </a:r>
            <a:r>
              <a:rPr lang="zh-CN" altLang="en-US" dirty="0" smtClean="0">
                <a:solidFill>
                  <a:schemeClr val="bg1"/>
                </a:solidFill>
              </a:rPr>
              <a:t>安装步骤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6805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标题 2"/>
          <p:cNvSpPr>
            <a:spLocks noGrp="1"/>
          </p:cNvSpPr>
          <p:nvPr>
            <p:ph type="title"/>
          </p:nvPr>
        </p:nvSpPr>
        <p:spPr>
          <a:xfrm>
            <a:off x="556058" y="1249561"/>
            <a:ext cx="7886618" cy="1325761"/>
          </a:xfrm>
        </p:spPr>
        <p:txBody>
          <a:bodyPr/>
          <a:lstStyle/>
          <a:p>
            <a:r>
              <a:rPr lang="zh-CN" altLang="en-US" b="1" dirty="0" smtClean="0"/>
              <a:t>提  纲</a:t>
            </a:r>
            <a:endParaRPr lang="zh-CN" altLang="en-US" b="1" dirty="0"/>
          </a:p>
        </p:txBody>
      </p:sp>
      <p:sp>
        <p:nvSpPr>
          <p:cNvPr id="12291" name="内容占位符 1"/>
          <p:cNvSpPr>
            <a:spLocks noGrp="1"/>
          </p:cNvSpPr>
          <p:nvPr>
            <p:ph idx="1"/>
          </p:nvPr>
        </p:nvSpPr>
        <p:spPr>
          <a:xfrm>
            <a:off x="1257382" y="2803922"/>
            <a:ext cx="7886618" cy="334268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zh-CN" altLang="en-US" dirty="0" smtClean="0"/>
              <a:t>   电脑端安装步骤</a:t>
            </a:r>
            <a:endParaRPr lang="en-US" altLang="zh-CN" dirty="0" smtClean="0"/>
          </a:p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zh-CN" altLang="en-US" dirty="0" smtClean="0"/>
              <a:t>   手机端</a:t>
            </a:r>
            <a:r>
              <a:rPr lang="en-US" altLang="zh-CN" dirty="0" smtClean="0"/>
              <a:t>APP</a:t>
            </a:r>
            <a:r>
              <a:rPr lang="zh-CN" altLang="en-US" dirty="0" smtClean="0"/>
              <a:t>安装步骤   </a:t>
            </a:r>
            <a:endParaRPr lang="en-US" altLang="zh-CN" dirty="0"/>
          </a:p>
          <a:p>
            <a:pPr>
              <a:lnSpc>
                <a:spcPct val="150000"/>
              </a:lnSpc>
              <a:buFont typeface="Wingdings" pitchFamily="2" charset="2"/>
              <a:buChar char="l"/>
              <a:defRPr/>
            </a:pPr>
            <a:r>
              <a:rPr lang="zh-CN" altLang="en-US" dirty="0"/>
              <a:t>   </a:t>
            </a:r>
            <a:r>
              <a:rPr lang="zh-CN" altLang="en-US" dirty="0" smtClean="0"/>
              <a:t>微信端设置步骤</a:t>
            </a:r>
            <a:endParaRPr lang="en-US" altLang="zh-CN" dirty="0"/>
          </a:p>
          <a:p>
            <a:pPr>
              <a:buFont typeface="Arial" charset="0"/>
              <a:buChar char="•"/>
              <a:defRPr/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8734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496944" cy="1325563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 smtClean="0"/>
              <a:t>2.</a:t>
            </a:r>
            <a:r>
              <a:rPr lang="zh-CN" altLang="en-US" sz="2400" dirty="0" smtClean="0"/>
              <a:t>安装完毕后，进入</a:t>
            </a:r>
            <a:r>
              <a:rPr lang="en-US" altLang="zh-CN" sz="2400" dirty="0" smtClean="0"/>
              <a:t>APP</a:t>
            </a:r>
            <a:r>
              <a:rPr lang="zh-CN" altLang="en-US" sz="2400" dirty="0" smtClean="0"/>
              <a:t>，点击左下角</a:t>
            </a:r>
            <a:r>
              <a:rPr lang="en-US" altLang="zh-CN" sz="2400" dirty="0" smtClean="0"/>
              <a:t>【</a:t>
            </a:r>
            <a:r>
              <a:rPr lang="zh-CN" altLang="en-US" sz="2400" dirty="0" smtClean="0"/>
              <a:t>设置服务器</a:t>
            </a:r>
            <a:r>
              <a:rPr lang="en-US" altLang="zh-CN" sz="2400" dirty="0" smtClean="0"/>
              <a:t>】</a:t>
            </a:r>
            <a:br>
              <a:rPr lang="en-US" altLang="zh-CN" sz="2400" dirty="0" smtClean="0"/>
            </a:br>
            <a:r>
              <a:rPr lang="en-US" altLang="zh-CN" sz="2400" dirty="0"/>
              <a:t> </a:t>
            </a:r>
            <a:r>
              <a:rPr lang="en-US" altLang="zh-CN" sz="2400" dirty="0" smtClean="0"/>
              <a:t>   </a:t>
            </a:r>
            <a:r>
              <a:rPr lang="zh-CN" altLang="en-US" sz="2400" dirty="0" smtClean="0"/>
              <a:t>服务器地址：</a:t>
            </a:r>
            <a:r>
              <a:rPr lang="en-US" altLang="zh-CN" sz="2400" dirty="0" smtClean="0"/>
              <a:t>oa.scau.edu.cn</a:t>
            </a:r>
            <a:r>
              <a:rPr lang="zh-CN" altLang="en-US" sz="2400" dirty="0" smtClean="0"/>
              <a:t>；端口：</a:t>
            </a:r>
            <a:r>
              <a:rPr lang="en-US" altLang="zh-CN" sz="2400" dirty="0" smtClean="0"/>
              <a:t>8443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650" y="2117220"/>
            <a:ext cx="2893862" cy="4248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标题 2"/>
          <p:cNvSpPr txBox="1">
            <a:spLocks/>
          </p:cNvSpPr>
          <p:nvPr/>
        </p:nvSpPr>
        <p:spPr>
          <a:xfrm>
            <a:off x="0" y="0"/>
            <a:ext cx="7887213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>
                <a:solidFill>
                  <a:schemeClr val="bg1"/>
                </a:solidFill>
              </a:rPr>
              <a:t>二</a:t>
            </a:r>
            <a:r>
              <a:rPr lang="zh-CN" altLang="en-US" dirty="0" smtClean="0">
                <a:solidFill>
                  <a:schemeClr val="bg1"/>
                </a:solidFill>
              </a:rPr>
              <a:t>、手机端</a:t>
            </a:r>
            <a:r>
              <a:rPr lang="en-US" altLang="zh-CN" dirty="0" smtClean="0">
                <a:solidFill>
                  <a:schemeClr val="bg1"/>
                </a:solidFill>
              </a:rPr>
              <a:t>APP</a:t>
            </a:r>
            <a:r>
              <a:rPr lang="zh-CN" altLang="en-US" dirty="0" smtClean="0">
                <a:solidFill>
                  <a:schemeClr val="bg1"/>
                </a:solidFill>
              </a:rPr>
              <a:t>安装步骤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132856"/>
            <a:ext cx="2762792" cy="4160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右箭头 1"/>
          <p:cNvSpPr/>
          <p:nvPr/>
        </p:nvSpPr>
        <p:spPr>
          <a:xfrm>
            <a:off x="5004048" y="2670164"/>
            <a:ext cx="1185127" cy="288032"/>
          </a:xfrm>
          <a:prstGeom prst="rightArrow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右箭头 10"/>
          <p:cNvSpPr/>
          <p:nvPr/>
        </p:nvSpPr>
        <p:spPr>
          <a:xfrm>
            <a:off x="5004048" y="3140968"/>
            <a:ext cx="1185127" cy="288032"/>
          </a:xfrm>
          <a:prstGeom prst="rightArrow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09" y="2124519"/>
            <a:ext cx="3059831" cy="41848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407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1"/>
          <p:cNvSpPr>
            <a:spLocks noGrp="1"/>
          </p:cNvSpPr>
          <p:nvPr>
            <p:ph type="title"/>
          </p:nvPr>
        </p:nvSpPr>
        <p:spPr>
          <a:xfrm>
            <a:off x="539552" y="908720"/>
            <a:ext cx="8496944" cy="1325563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 smtClean="0"/>
              <a:t>3.</a:t>
            </a:r>
            <a:r>
              <a:rPr lang="zh-CN" altLang="en-US" sz="2400" dirty="0" smtClean="0"/>
              <a:t>设置服务器完成后，返回登录界面，输入账号（工号）和密码（</a:t>
            </a:r>
            <a:r>
              <a:rPr lang="zh-CN" altLang="en-US" sz="2400" dirty="0" smtClean="0">
                <a:solidFill>
                  <a:srgbClr val="FF0000"/>
                </a:solidFill>
              </a:rPr>
              <a:t>统一身份认证密码，或尝试身份证后六位，如忘记密码，请与单位系统管理员联系</a:t>
            </a:r>
            <a:r>
              <a:rPr lang="zh-CN" altLang="en-US" sz="2400" dirty="0" smtClean="0"/>
              <a:t>），即可登录移动端</a:t>
            </a:r>
            <a:r>
              <a:rPr lang="en-US" altLang="zh-CN" sz="2400" dirty="0" smtClean="0"/>
              <a:t>OA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sp>
        <p:nvSpPr>
          <p:cNvPr id="6" name="标题 2"/>
          <p:cNvSpPr txBox="1">
            <a:spLocks/>
          </p:cNvSpPr>
          <p:nvPr/>
        </p:nvSpPr>
        <p:spPr>
          <a:xfrm>
            <a:off x="0" y="0"/>
            <a:ext cx="7887213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>
                <a:solidFill>
                  <a:schemeClr val="bg1"/>
                </a:solidFill>
              </a:rPr>
              <a:t>二</a:t>
            </a:r>
            <a:r>
              <a:rPr lang="zh-CN" altLang="en-US" dirty="0" smtClean="0">
                <a:solidFill>
                  <a:schemeClr val="bg1"/>
                </a:solidFill>
              </a:rPr>
              <a:t>、手机端</a:t>
            </a:r>
            <a:r>
              <a:rPr lang="en-US" altLang="zh-CN" dirty="0" smtClean="0">
                <a:solidFill>
                  <a:schemeClr val="bg1"/>
                </a:solidFill>
              </a:rPr>
              <a:t>APP</a:t>
            </a:r>
            <a:r>
              <a:rPr lang="zh-CN" altLang="en-US" dirty="0" smtClean="0">
                <a:solidFill>
                  <a:schemeClr val="bg1"/>
                </a:solidFill>
              </a:rPr>
              <a:t>安装步骤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204864"/>
            <a:ext cx="2858416" cy="4588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204864"/>
            <a:ext cx="2687614" cy="4624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右箭头 12"/>
          <p:cNvSpPr/>
          <p:nvPr/>
        </p:nvSpPr>
        <p:spPr>
          <a:xfrm>
            <a:off x="3131840" y="4280461"/>
            <a:ext cx="592564" cy="288032"/>
          </a:xfrm>
          <a:prstGeom prst="rightArrow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3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"/>
          <p:cNvSpPr txBox="1">
            <a:spLocks/>
          </p:cNvSpPr>
          <p:nvPr/>
        </p:nvSpPr>
        <p:spPr>
          <a:xfrm>
            <a:off x="0" y="0"/>
            <a:ext cx="7887213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bg1"/>
                </a:solidFill>
              </a:rPr>
              <a:t>三、微信端设置步骤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967" y="1836840"/>
            <a:ext cx="2878942" cy="4905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9823" y="1857438"/>
            <a:ext cx="2924177" cy="49100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095" y="1852854"/>
            <a:ext cx="2874584" cy="4874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右箭头 10"/>
          <p:cNvSpPr/>
          <p:nvPr/>
        </p:nvSpPr>
        <p:spPr>
          <a:xfrm>
            <a:off x="2676866" y="3933056"/>
            <a:ext cx="592564" cy="288032"/>
          </a:xfrm>
          <a:prstGeom prst="rightArrow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右箭头 11"/>
          <p:cNvSpPr/>
          <p:nvPr/>
        </p:nvSpPr>
        <p:spPr>
          <a:xfrm>
            <a:off x="5719440" y="3933056"/>
            <a:ext cx="592564" cy="288032"/>
          </a:xfrm>
          <a:prstGeom prst="rightArrow">
            <a:avLst/>
          </a:prstGeom>
          <a:solidFill>
            <a:srgbClr val="FF0000"/>
          </a:solidFill>
          <a:ln w="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539552" y="908721"/>
            <a:ext cx="8280920" cy="1008112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 smtClean="0"/>
              <a:t>1.</a:t>
            </a:r>
            <a:r>
              <a:rPr lang="zh-CN" altLang="en-US" sz="2400" dirty="0" smtClean="0"/>
              <a:t> 访问“微协同”：进入学校微信企业号，点击“微协同</a:t>
            </a:r>
            <a:r>
              <a:rPr lang="en-US" altLang="zh-CN" sz="2400" dirty="0" smtClean="0"/>
              <a:t>OA</a:t>
            </a:r>
            <a:r>
              <a:rPr lang="zh-CN" altLang="en-US" sz="2400" dirty="0" smtClean="0"/>
              <a:t>移动办公”应用中下方的“微协同”进行账号绑定。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002586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标题 2"/>
          <p:cNvSpPr txBox="1">
            <a:spLocks/>
          </p:cNvSpPr>
          <p:nvPr/>
        </p:nvSpPr>
        <p:spPr>
          <a:xfrm>
            <a:off x="0" y="0"/>
            <a:ext cx="7887213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bg1"/>
                </a:solidFill>
              </a:rPr>
              <a:t>三、微</a:t>
            </a:r>
            <a:r>
              <a:rPr lang="zh-CN" altLang="en-US" smtClean="0">
                <a:solidFill>
                  <a:schemeClr val="bg1"/>
                </a:solidFill>
              </a:rPr>
              <a:t>信端设置步骤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290" y="1913412"/>
            <a:ext cx="2732869" cy="4713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3413"/>
            <a:ext cx="3008138" cy="464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822" y="1913413"/>
            <a:ext cx="2752666" cy="4690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标题 1"/>
          <p:cNvSpPr>
            <a:spLocks noGrp="1"/>
          </p:cNvSpPr>
          <p:nvPr>
            <p:ph type="title"/>
          </p:nvPr>
        </p:nvSpPr>
        <p:spPr>
          <a:xfrm>
            <a:off x="539552" y="908721"/>
            <a:ext cx="8280920" cy="1008112"/>
          </a:xfrm>
        </p:spPr>
        <p:txBody>
          <a:bodyPr>
            <a:normAutofit/>
          </a:bodyPr>
          <a:lstStyle/>
          <a:p>
            <a:pPr algn="l"/>
            <a:r>
              <a:rPr lang="en-US" altLang="zh-CN" sz="2400" dirty="0" smtClean="0"/>
              <a:t>2.</a:t>
            </a:r>
            <a:r>
              <a:rPr lang="zh-CN" altLang="en-US" sz="2400" dirty="0" smtClean="0"/>
              <a:t> 账号绑定：输入账号及密码（与</a:t>
            </a:r>
            <a:r>
              <a:rPr lang="en-US" altLang="zh-CN" sz="2400" dirty="0" smtClean="0"/>
              <a:t>APP</a:t>
            </a:r>
            <a:r>
              <a:rPr lang="zh-CN" altLang="en-US" sz="2400" dirty="0" smtClean="0"/>
              <a:t>相同）后即可绑定</a:t>
            </a:r>
            <a:r>
              <a:rPr lang="en-US" altLang="zh-CN" sz="2400" dirty="0" smtClean="0"/>
              <a:t>OA</a:t>
            </a:r>
            <a:r>
              <a:rPr lang="zh-CN" altLang="en-US" sz="2400" dirty="0" smtClean="0"/>
              <a:t>账号。绑定完成后可通过下方的“微协同”访问</a:t>
            </a:r>
            <a:r>
              <a:rPr lang="en-US" altLang="zh-CN" sz="2400" dirty="0" smtClean="0"/>
              <a:t>OA</a:t>
            </a:r>
            <a:r>
              <a:rPr lang="zh-CN" altLang="en-US" sz="2400" dirty="0" smtClean="0"/>
              <a:t>系统。</a:t>
            </a:r>
            <a:endParaRPr lang="zh-CN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5290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366" y="2708920"/>
            <a:ext cx="3752850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0"/>
            <a:ext cx="4392488" cy="90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标题 2"/>
          <p:cNvSpPr txBox="1">
            <a:spLocks/>
          </p:cNvSpPr>
          <p:nvPr/>
        </p:nvSpPr>
        <p:spPr>
          <a:xfrm>
            <a:off x="0" y="0"/>
            <a:ext cx="7887213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>
                <a:solidFill>
                  <a:schemeClr val="bg1"/>
                </a:solidFill>
              </a:rPr>
              <a:t>一、电脑端安装</a:t>
            </a:r>
            <a:r>
              <a:rPr lang="zh-CN" altLang="en-US" dirty="0" smtClean="0">
                <a:solidFill>
                  <a:schemeClr val="bg1"/>
                </a:solidFill>
              </a:rPr>
              <a:t>步骤：环境要求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0958" y="1052736"/>
            <a:ext cx="7886700" cy="5112568"/>
          </a:xfrm>
        </p:spPr>
        <p:txBody>
          <a:bodyPr/>
          <a:lstStyle/>
          <a:p>
            <a:r>
              <a:rPr lang="en-US" altLang="zh-CN" b="1" dirty="0" smtClean="0"/>
              <a:t>1.</a:t>
            </a:r>
            <a:r>
              <a:rPr lang="zh-CN" altLang="en-US" b="1" dirty="0" smtClean="0"/>
              <a:t>浏览器要求</a:t>
            </a:r>
            <a:endParaRPr lang="en-US" altLang="zh-CN" b="1" dirty="0" smtClean="0"/>
          </a:p>
          <a:p>
            <a:r>
              <a:rPr lang="en-US" altLang="zh-CN" sz="1800" dirty="0"/>
              <a:t>IE</a:t>
            </a:r>
            <a:r>
              <a:rPr lang="zh-CN" altLang="zh-CN" sz="1800" dirty="0"/>
              <a:t>浏览器（</a:t>
            </a:r>
            <a:r>
              <a:rPr lang="en-US" altLang="zh-CN" sz="1800" dirty="0" smtClean="0"/>
              <a:t>IE9</a:t>
            </a:r>
            <a:r>
              <a:rPr lang="zh-CN" altLang="zh-CN" sz="1800" dirty="0" smtClean="0"/>
              <a:t>或</a:t>
            </a:r>
            <a:r>
              <a:rPr lang="zh-CN" altLang="zh-CN" sz="1800" dirty="0"/>
              <a:t>以上）、</a:t>
            </a:r>
            <a:r>
              <a:rPr lang="en-US" altLang="zh-CN" sz="1800" dirty="0"/>
              <a:t>360</a:t>
            </a:r>
            <a:r>
              <a:rPr lang="zh-CN" altLang="zh-CN" sz="1800" dirty="0"/>
              <a:t>浏览器兼容模式、</a:t>
            </a:r>
            <a:r>
              <a:rPr lang="en-US" altLang="zh-CN" sz="1800" dirty="0"/>
              <a:t>QQ</a:t>
            </a:r>
            <a:r>
              <a:rPr lang="zh-CN" altLang="zh-CN" sz="1800" dirty="0"/>
              <a:t>浏览器兼容模式。火狐、谷歌、</a:t>
            </a:r>
            <a:r>
              <a:rPr lang="en-US" altLang="zh-CN" sz="1800" dirty="0"/>
              <a:t>EDGE</a:t>
            </a:r>
            <a:r>
              <a:rPr lang="zh-CN" altLang="zh-CN" sz="1800" dirty="0"/>
              <a:t>等浏览器可以登陆</a:t>
            </a:r>
            <a:r>
              <a:rPr lang="en-US" altLang="zh-CN" sz="1800" dirty="0"/>
              <a:t>OA</a:t>
            </a:r>
            <a:r>
              <a:rPr lang="zh-CN" altLang="zh-CN" sz="1800" dirty="0"/>
              <a:t>系统，</a:t>
            </a:r>
            <a:r>
              <a:rPr lang="zh-CN" altLang="zh-CN" sz="1800" dirty="0">
                <a:solidFill>
                  <a:srgbClr val="FF0000"/>
                </a:solidFill>
              </a:rPr>
              <a:t>但不能正常打开正文</a:t>
            </a:r>
            <a:r>
              <a:rPr lang="zh-CN" altLang="zh-CN" sz="1800" dirty="0" smtClean="0">
                <a:solidFill>
                  <a:srgbClr val="FF0000"/>
                </a:solidFill>
              </a:rPr>
              <a:t>。</a:t>
            </a:r>
            <a:endParaRPr lang="en-US" altLang="zh-CN" sz="1800" dirty="0" smtClean="0">
              <a:solidFill>
                <a:srgbClr val="FF0000"/>
              </a:solidFill>
            </a:endParaRPr>
          </a:p>
          <a:p>
            <a:endParaRPr lang="en-US" altLang="zh-CN" dirty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80" y="2132856"/>
            <a:ext cx="7740352" cy="1424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561058"/>
            <a:ext cx="8172400" cy="314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574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366" y="2708920"/>
            <a:ext cx="3752850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0"/>
            <a:ext cx="4392488" cy="90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标题 2"/>
          <p:cNvSpPr txBox="1">
            <a:spLocks/>
          </p:cNvSpPr>
          <p:nvPr/>
        </p:nvSpPr>
        <p:spPr>
          <a:xfrm>
            <a:off x="0" y="0"/>
            <a:ext cx="7887213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>
                <a:solidFill>
                  <a:schemeClr val="bg1"/>
                </a:solidFill>
              </a:rPr>
              <a:t>一、电脑端安装步骤：</a:t>
            </a:r>
            <a:r>
              <a:rPr lang="zh-CN" altLang="en-US" dirty="0" smtClean="0">
                <a:solidFill>
                  <a:schemeClr val="bg1"/>
                </a:solidFill>
              </a:rPr>
              <a:t>环境要求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51520" y="1052736"/>
            <a:ext cx="8713500" cy="4824536"/>
          </a:xfrm>
        </p:spPr>
        <p:txBody>
          <a:bodyPr/>
          <a:lstStyle/>
          <a:p>
            <a:r>
              <a:rPr lang="en-US" altLang="zh-CN" b="1" dirty="0"/>
              <a:t>2.</a:t>
            </a:r>
            <a:r>
              <a:rPr lang="zh-CN" altLang="en-US" b="1" dirty="0"/>
              <a:t>文本编辑软件要求</a:t>
            </a:r>
            <a:endParaRPr lang="en-US" altLang="zh-CN" b="1" dirty="0"/>
          </a:p>
          <a:p>
            <a:r>
              <a:rPr lang="zh-CN" altLang="zh-CN" dirty="0"/>
              <a:t>目前</a:t>
            </a:r>
            <a:r>
              <a:rPr lang="en-US" altLang="zh-CN" dirty="0"/>
              <a:t>OA</a:t>
            </a:r>
            <a:r>
              <a:rPr lang="zh-CN" altLang="zh-CN" dirty="0"/>
              <a:t>系统使用</a:t>
            </a:r>
            <a:r>
              <a:rPr lang="zh-CN" altLang="en-US" dirty="0"/>
              <a:t>稳定的文本编辑软件为</a:t>
            </a:r>
            <a:r>
              <a:rPr lang="en-US" altLang="zh-CN" dirty="0"/>
              <a:t>Office </a:t>
            </a:r>
            <a:r>
              <a:rPr lang="en-US" altLang="zh-CN" dirty="0" smtClean="0"/>
              <a:t>2010</a:t>
            </a:r>
            <a:r>
              <a:rPr lang="zh-CN" altLang="en-US" dirty="0" smtClean="0"/>
              <a:t>、</a:t>
            </a:r>
            <a:r>
              <a:rPr lang="en-US" altLang="zh-CN" dirty="0" smtClean="0"/>
              <a:t>2013</a:t>
            </a:r>
            <a:r>
              <a:rPr lang="zh-CN" altLang="en-US" dirty="0"/>
              <a:t>、</a:t>
            </a:r>
            <a:r>
              <a:rPr lang="en-US" altLang="zh-CN" dirty="0" smtClean="0"/>
              <a:t>2015</a:t>
            </a:r>
            <a:r>
              <a:rPr lang="zh-CN" altLang="zh-CN" dirty="0" smtClean="0"/>
              <a:t>（</a:t>
            </a:r>
            <a:r>
              <a:rPr lang="en-US" altLang="zh-CN" dirty="0"/>
              <a:t>32</a:t>
            </a:r>
            <a:r>
              <a:rPr lang="zh-CN" altLang="zh-CN" dirty="0"/>
              <a:t>位</a:t>
            </a:r>
            <a:r>
              <a:rPr lang="zh-CN" altLang="en-US" dirty="0"/>
              <a:t>版本</a:t>
            </a:r>
            <a:r>
              <a:rPr lang="zh-CN" altLang="zh-CN" dirty="0"/>
              <a:t>）</a:t>
            </a:r>
            <a:r>
              <a:rPr lang="zh-CN" altLang="en-US" dirty="0"/>
              <a:t>或以上版本</a:t>
            </a:r>
            <a:r>
              <a:rPr lang="zh-CN" altLang="en-US" dirty="0" smtClean="0"/>
              <a:t>，</a:t>
            </a:r>
            <a:r>
              <a:rPr lang="en-US" altLang="zh-CN" dirty="0" smtClean="0"/>
              <a:t>WPS2019,</a:t>
            </a:r>
            <a:r>
              <a:rPr lang="zh-CN" altLang="en-US" dirty="0" smtClean="0"/>
              <a:t>并且</a:t>
            </a:r>
            <a:r>
              <a:rPr lang="zh-CN" altLang="en-US" dirty="0"/>
              <a:t>为激活</a:t>
            </a:r>
            <a:r>
              <a:rPr lang="zh-CN" altLang="en-US" dirty="0" smtClean="0"/>
              <a:t>状态。</a:t>
            </a:r>
            <a:endParaRPr lang="en-US" altLang="zh-CN" dirty="0" smtClean="0"/>
          </a:p>
          <a:p>
            <a:r>
              <a:rPr lang="zh-CN" altLang="en-US" b="1" dirty="0" smtClean="0">
                <a:solidFill>
                  <a:srgbClr val="FF0000"/>
                </a:solidFill>
              </a:rPr>
              <a:t>注意：</a:t>
            </a:r>
            <a:r>
              <a:rPr lang="en-US" altLang="zh-CN" dirty="0" smtClean="0">
                <a:solidFill>
                  <a:srgbClr val="FF0000"/>
                </a:solidFill>
              </a:rPr>
              <a:t>64</a:t>
            </a:r>
            <a:r>
              <a:rPr lang="zh-CN" altLang="en-US" dirty="0" smtClean="0">
                <a:solidFill>
                  <a:srgbClr val="FF0000"/>
                </a:solidFill>
              </a:rPr>
              <a:t>位版本将</a:t>
            </a:r>
            <a:r>
              <a:rPr lang="zh-CN" altLang="en-US" dirty="0">
                <a:solidFill>
                  <a:srgbClr val="FF0000"/>
                </a:solidFill>
              </a:rPr>
              <a:t>不能正常打开</a:t>
            </a:r>
            <a:r>
              <a:rPr lang="zh-CN" altLang="en-US" dirty="0" smtClean="0">
                <a:solidFill>
                  <a:srgbClr val="FF0000"/>
                </a:solidFill>
              </a:rPr>
              <a:t>正文，</a:t>
            </a:r>
            <a:r>
              <a:rPr lang="en-US" altLang="zh-CN" dirty="0" smtClean="0">
                <a:solidFill>
                  <a:srgbClr val="FF0000"/>
                </a:solidFill>
              </a:rPr>
              <a:t>Office </a:t>
            </a:r>
            <a:r>
              <a:rPr lang="en-US" altLang="zh-CN" dirty="0">
                <a:solidFill>
                  <a:srgbClr val="FF0000"/>
                </a:solidFill>
              </a:rPr>
              <a:t>2007</a:t>
            </a:r>
            <a:r>
              <a:rPr lang="zh-CN" altLang="en-US" dirty="0">
                <a:solidFill>
                  <a:srgbClr val="FF0000"/>
                </a:solidFill>
              </a:rPr>
              <a:t>或以下版本、</a:t>
            </a:r>
            <a:r>
              <a:rPr lang="en-US" altLang="zh-CN" dirty="0">
                <a:solidFill>
                  <a:srgbClr val="FF0000"/>
                </a:solidFill>
              </a:rPr>
              <a:t>2016</a:t>
            </a:r>
            <a:r>
              <a:rPr lang="zh-CN" altLang="en-US" dirty="0">
                <a:solidFill>
                  <a:srgbClr val="FF0000"/>
                </a:solidFill>
              </a:rPr>
              <a:t>或以上</a:t>
            </a:r>
            <a:r>
              <a:rPr lang="zh-CN" altLang="en-US" dirty="0" smtClean="0">
                <a:solidFill>
                  <a:srgbClr val="FF0000"/>
                </a:solidFill>
              </a:rPr>
              <a:t>版本也将影响打开正文的正常使用。</a:t>
            </a:r>
            <a:endParaRPr lang="en-US" altLang="zh-CN" dirty="0">
              <a:solidFill>
                <a:srgbClr val="FF0000"/>
              </a:solidFill>
            </a:endParaRPr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en-US" altLang="zh-CN" dirty="0" smtClean="0"/>
          </a:p>
          <a:p>
            <a:endParaRPr lang="zh-CN" altLang="en-US" dirty="0"/>
          </a:p>
        </p:txBody>
      </p:sp>
      <p:pic>
        <p:nvPicPr>
          <p:cNvPr id="7" name="图片 6"/>
          <p:cNvPicPr/>
          <p:nvPr/>
        </p:nvPicPr>
        <p:blipFill>
          <a:blip r:embed="rId3"/>
          <a:stretch>
            <a:fillRect/>
          </a:stretch>
        </p:blipFill>
        <p:spPr>
          <a:xfrm>
            <a:off x="974445" y="2852936"/>
            <a:ext cx="6912768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980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08920"/>
            <a:ext cx="3752850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0"/>
            <a:ext cx="4392488" cy="90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标题 2"/>
          <p:cNvSpPr txBox="1">
            <a:spLocks/>
          </p:cNvSpPr>
          <p:nvPr/>
        </p:nvSpPr>
        <p:spPr>
          <a:xfrm>
            <a:off x="0" y="0"/>
            <a:ext cx="7887213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>
                <a:solidFill>
                  <a:schemeClr val="bg1"/>
                </a:solidFill>
              </a:rPr>
              <a:t>一、电脑端安装步骤：</a:t>
            </a:r>
            <a:r>
              <a:rPr lang="zh-CN" altLang="en-US" dirty="0" smtClean="0">
                <a:solidFill>
                  <a:schemeClr val="bg1"/>
                </a:solidFill>
              </a:rPr>
              <a:t>环境要求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7504" y="1052736"/>
            <a:ext cx="8937426" cy="5760640"/>
          </a:xfrm>
        </p:spPr>
        <p:txBody>
          <a:bodyPr/>
          <a:lstStyle/>
          <a:p>
            <a:r>
              <a:rPr lang="en-US" altLang="zh-CN" b="1" dirty="0" smtClean="0"/>
              <a:t>3.</a:t>
            </a:r>
            <a:r>
              <a:rPr lang="zh-CN" altLang="en-US" b="1" dirty="0" smtClean="0"/>
              <a:t>其他要求</a:t>
            </a:r>
            <a:endParaRPr lang="en-US" altLang="zh-CN" b="1" dirty="0" smtClean="0"/>
          </a:p>
          <a:p>
            <a:r>
              <a:rPr lang="zh-CN" altLang="en-US" sz="1800" dirty="0" smtClean="0"/>
              <a:t>安装</a:t>
            </a:r>
            <a:r>
              <a:rPr lang="en-US" altLang="zh-CN" sz="1800" dirty="0" smtClean="0"/>
              <a:t>Flash player</a:t>
            </a:r>
            <a:r>
              <a:rPr lang="zh-CN" altLang="en-US" sz="1800" dirty="0" smtClean="0"/>
              <a:t>，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以便能</a:t>
            </a:r>
            <a:r>
              <a:rPr lang="zh-CN" altLang="en-US" sz="1800" b="1" dirty="0">
                <a:solidFill>
                  <a:srgbClr val="FF0000"/>
                </a:solidFill>
              </a:rPr>
              <a:t>查看</a:t>
            </a:r>
            <a:r>
              <a:rPr lang="en-US" altLang="zh-CN" sz="1800" b="1" dirty="0" smtClean="0">
                <a:solidFill>
                  <a:srgbClr val="FF0000"/>
                </a:solidFill>
              </a:rPr>
              <a:t>OA</a:t>
            </a:r>
            <a:r>
              <a:rPr lang="zh-CN" altLang="en-US" sz="1800" b="1" dirty="0" smtClean="0">
                <a:solidFill>
                  <a:srgbClr val="FF0000"/>
                </a:solidFill>
              </a:rPr>
              <a:t>系统中的流程图。</a:t>
            </a:r>
            <a:r>
              <a:rPr lang="zh-CN" altLang="zh-CN" sz="1800" dirty="0"/>
              <a:t>点开</a:t>
            </a:r>
            <a:r>
              <a:rPr lang="en-US" altLang="zh-CN" sz="1800" dirty="0"/>
              <a:t>360</a:t>
            </a:r>
            <a:r>
              <a:rPr lang="zh-CN" altLang="zh-CN" sz="1800" dirty="0" smtClean="0"/>
              <a:t>安全卫士</a:t>
            </a:r>
            <a:r>
              <a:rPr lang="zh-CN" altLang="zh-CN" sz="1800" dirty="0"/>
              <a:t>，进入</a:t>
            </a:r>
            <a:r>
              <a:rPr lang="zh-CN" altLang="zh-CN" sz="1800" dirty="0" smtClean="0"/>
              <a:t>【软件管家】</a:t>
            </a:r>
            <a:endParaRPr lang="en-US" altLang="zh-CN" sz="1800" dirty="0" smtClean="0"/>
          </a:p>
          <a:p>
            <a:endParaRPr lang="en-US" altLang="zh-CN" dirty="0" smtClean="0"/>
          </a:p>
          <a:p>
            <a:endParaRPr lang="zh-CN" altLang="zh-CN" dirty="0"/>
          </a:p>
          <a:p>
            <a:endParaRPr lang="en-US" altLang="zh-CN" dirty="0" smtClean="0"/>
          </a:p>
          <a:p>
            <a:endParaRPr lang="en-US" altLang="zh-CN" dirty="0" smtClean="0"/>
          </a:p>
          <a:p>
            <a:endParaRPr lang="en-US" altLang="zh-CN" dirty="0"/>
          </a:p>
          <a:p>
            <a:r>
              <a:rPr lang="zh-CN" altLang="zh-CN" sz="1800" dirty="0" smtClean="0"/>
              <a:t>搜索</a:t>
            </a:r>
            <a:r>
              <a:rPr lang="en-US" altLang="zh-CN" sz="1800" dirty="0"/>
              <a:t>Flash Player</a:t>
            </a:r>
            <a:r>
              <a:rPr lang="zh-CN" altLang="zh-CN" sz="1800" dirty="0"/>
              <a:t>，确保以下软件安装。</a:t>
            </a:r>
          </a:p>
          <a:p>
            <a:endParaRPr lang="zh-CN" altLang="en-US" dirty="0"/>
          </a:p>
        </p:txBody>
      </p:sp>
      <p:pic>
        <p:nvPicPr>
          <p:cNvPr id="10" name="图片 9"/>
          <p:cNvPicPr/>
          <p:nvPr/>
        </p:nvPicPr>
        <p:blipFill>
          <a:blip r:embed="rId3"/>
          <a:stretch>
            <a:fillRect/>
          </a:stretch>
        </p:blipFill>
        <p:spPr>
          <a:xfrm>
            <a:off x="2339753" y="1803085"/>
            <a:ext cx="4616968" cy="198595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7009" y="4365104"/>
            <a:ext cx="4482455" cy="2263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90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512" y="1383357"/>
            <a:ext cx="8964487" cy="1325563"/>
          </a:xfrm>
        </p:spPr>
        <p:txBody>
          <a:bodyPr>
            <a:noAutofit/>
          </a:bodyPr>
          <a:lstStyle/>
          <a:p>
            <a:pPr algn="l"/>
            <a:r>
              <a:rPr lang="en-US" altLang="zh-CN" sz="2000" dirty="0" smtClean="0"/>
              <a:t>1</a:t>
            </a:r>
            <a:r>
              <a:rPr lang="en-US" altLang="zh-CN" sz="2000" dirty="0"/>
              <a:t>.</a:t>
            </a:r>
            <a:r>
              <a:rPr lang="zh-CN" altLang="en-US" sz="2000" dirty="0"/>
              <a:t>在</a:t>
            </a:r>
            <a:r>
              <a:rPr lang="en-US" altLang="zh-CN" sz="2000" dirty="0" smtClean="0"/>
              <a:t>OA</a:t>
            </a:r>
            <a:r>
              <a:rPr lang="zh-CN" altLang="en-US" sz="2000" dirty="0" smtClean="0"/>
              <a:t>系统的</a:t>
            </a:r>
            <a:r>
              <a:rPr lang="zh-CN" altLang="en-US" sz="2000" dirty="0"/>
              <a:t>学校空间或</a:t>
            </a:r>
            <a:r>
              <a:rPr lang="en-US" altLang="zh-CN" sz="2000" dirty="0"/>
              <a:t>OA</a:t>
            </a:r>
            <a:r>
              <a:rPr lang="zh-CN" altLang="en-US" sz="2000" dirty="0"/>
              <a:t>交流群中下载压缩文件</a:t>
            </a:r>
            <a:r>
              <a:rPr lang="zh-CN" altLang="en-US" sz="2000" dirty="0" smtClean="0"/>
              <a:t>“</a:t>
            </a:r>
            <a:r>
              <a:rPr lang="en-US" altLang="zh-CN" sz="2000" dirty="0" smtClean="0"/>
              <a:t>2018</a:t>
            </a:r>
            <a:r>
              <a:rPr lang="zh-CN" altLang="en-US" sz="2000" dirty="0" smtClean="0"/>
              <a:t>年</a:t>
            </a:r>
            <a:r>
              <a:rPr lang="en-US" altLang="zh-CN" sz="2000" dirty="0" smtClean="0"/>
              <a:t>OA</a:t>
            </a:r>
            <a:r>
              <a:rPr lang="zh-CN" altLang="en-US" sz="2000" dirty="0" smtClean="0"/>
              <a:t>新版系统插件安装包”并解压，在解压后的文件夹中，鼠标双击“</a:t>
            </a:r>
            <a:r>
              <a:rPr lang="en-US" altLang="zh-CN" sz="2000" dirty="0" err="1" smtClean="0"/>
              <a:t>OfflineSetup</a:t>
            </a:r>
            <a:r>
              <a:rPr lang="zh-CN" altLang="en-US" sz="2000" dirty="0" smtClean="0"/>
              <a:t>”文件，弹出安装界面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000" dirty="0" smtClean="0"/>
              <a:t>注：</a:t>
            </a:r>
            <a:r>
              <a:rPr lang="zh-CN" altLang="en-US" sz="2000" dirty="0" smtClean="0">
                <a:solidFill>
                  <a:srgbClr val="FF0000"/>
                </a:solidFill>
              </a:rPr>
              <a:t>安装前请务必先关闭电脑中所有安全维护软件（如</a:t>
            </a:r>
            <a:r>
              <a:rPr lang="en-US" altLang="zh-CN" sz="2000" dirty="0" smtClean="0">
                <a:solidFill>
                  <a:srgbClr val="FF0000"/>
                </a:solidFill>
              </a:rPr>
              <a:t>360</a:t>
            </a:r>
            <a:r>
              <a:rPr lang="zh-CN" altLang="en-US" sz="2000" dirty="0" smtClean="0">
                <a:solidFill>
                  <a:srgbClr val="FF0000"/>
                </a:solidFill>
              </a:rPr>
              <a:t>卫士或电脑管家等）。</a:t>
            </a:r>
            <a:r>
              <a:rPr lang="en-US" altLang="zh-CN" sz="2000" dirty="0" smtClean="0">
                <a:solidFill>
                  <a:srgbClr val="FF0000"/>
                </a:solidFill>
              </a:rPr>
              <a:t/>
            </a:r>
            <a:br>
              <a:rPr lang="en-US" altLang="zh-CN" sz="2000" dirty="0" smtClean="0">
                <a:solidFill>
                  <a:srgbClr val="FF0000"/>
                </a:solidFill>
              </a:rPr>
            </a:br>
            <a:r>
              <a:rPr lang="en-US" altLang="zh-CN" sz="2000" dirty="0" smtClean="0">
                <a:solidFill>
                  <a:srgbClr val="FF0000"/>
                </a:solidFill>
              </a:rPr>
              <a:t/>
            </a:r>
            <a:br>
              <a:rPr lang="en-US" altLang="zh-CN" sz="2000" dirty="0" smtClean="0">
                <a:solidFill>
                  <a:srgbClr val="FF0000"/>
                </a:solidFill>
              </a:rPr>
            </a:br>
            <a:r>
              <a:rPr lang="en-US" altLang="zh-CN" sz="2000" b="1" dirty="0" smtClean="0">
                <a:solidFill>
                  <a:srgbClr val="FF0000"/>
                </a:solidFill>
              </a:rPr>
              <a:t>WIN10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系统的用户，请</a:t>
            </a:r>
            <a:r>
              <a:rPr lang="zh-CN" altLang="en-US" sz="2000" b="1" dirty="0">
                <a:solidFill>
                  <a:srgbClr val="FF0000"/>
                </a:solidFill>
              </a:rPr>
              <a:t>右键点击“</a:t>
            </a:r>
            <a:r>
              <a:rPr lang="en-US" altLang="zh-CN" sz="2000" b="1" dirty="0" err="1">
                <a:solidFill>
                  <a:srgbClr val="FF0000"/>
                </a:solidFill>
              </a:rPr>
              <a:t>OfflineSetup</a:t>
            </a:r>
            <a:r>
              <a:rPr lang="zh-CN" altLang="en-US" sz="2000" b="1" dirty="0">
                <a:solidFill>
                  <a:srgbClr val="FF0000"/>
                </a:solidFill>
              </a:rPr>
              <a:t>”，选择“以管理员身份运行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”，如还是不行，请使用方法二在线安装。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54077"/>
            <a:ext cx="6783329" cy="334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0"/>
            <a:ext cx="4392488" cy="908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8" name="标题 2"/>
          <p:cNvSpPr txBox="1">
            <a:spLocks/>
          </p:cNvSpPr>
          <p:nvPr/>
        </p:nvSpPr>
        <p:spPr>
          <a:xfrm>
            <a:off x="0" y="0"/>
            <a:ext cx="7887213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bg1"/>
                </a:solidFill>
              </a:rPr>
              <a:t>一、电脑端安装步骤（方法一）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73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8964488" cy="648073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000" dirty="0" smtClean="0"/>
              <a:t>2.</a:t>
            </a:r>
            <a:r>
              <a:rPr lang="zh-CN" altLang="en-US" sz="2000" dirty="0" smtClean="0"/>
              <a:t>在安装界面的菜单栏“必须安装插件” 中， “安装”或“更新”插件，其中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“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IE/windows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插件”和“常用的插件”（实现文件批量上传）为必须安装</a:t>
            </a:r>
            <a:r>
              <a:rPr lang="zh-CN" altLang="en-US" sz="2000" dirty="0" smtClean="0"/>
              <a:t>。</a:t>
            </a:r>
            <a:endParaRPr lang="zh-CN" altLang="en-US" sz="2000" dirty="0"/>
          </a:p>
        </p:txBody>
      </p:sp>
      <p:sp>
        <p:nvSpPr>
          <p:cNvPr id="7" name="标题 2"/>
          <p:cNvSpPr txBox="1">
            <a:spLocks/>
          </p:cNvSpPr>
          <p:nvPr/>
        </p:nvSpPr>
        <p:spPr>
          <a:xfrm>
            <a:off x="0" y="0"/>
            <a:ext cx="7887213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bg1"/>
                </a:solidFill>
              </a:rPr>
              <a:t>一、电脑端安装步骤（方法一）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00808"/>
            <a:ext cx="5400600" cy="491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7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79512" y="1124744"/>
            <a:ext cx="8964488" cy="576065"/>
          </a:xfrm>
        </p:spPr>
        <p:txBody>
          <a:bodyPr>
            <a:normAutofit fontScale="90000"/>
          </a:bodyPr>
          <a:lstStyle/>
          <a:p>
            <a:pPr algn="l"/>
            <a:r>
              <a:rPr lang="en-US" altLang="zh-CN" sz="2000" dirty="0" smtClean="0"/>
              <a:t>3.</a:t>
            </a:r>
            <a:r>
              <a:rPr lang="zh-CN" altLang="en-US" sz="2000" dirty="0" smtClean="0"/>
              <a:t>在安装界面的菜单栏 “选择安装插件”中， “安装”或“更新”全部插件。</a:t>
            </a:r>
            <a:r>
              <a:rPr lang="en-US" altLang="zh-CN" sz="2000" dirty="0" smtClean="0"/>
              <a:t/>
            </a:r>
            <a:br>
              <a:rPr lang="en-US" altLang="zh-CN" sz="2000" dirty="0" smtClean="0"/>
            </a:br>
            <a:r>
              <a:rPr lang="zh-CN" altLang="en-US" sz="2000" b="1" dirty="0" smtClean="0">
                <a:solidFill>
                  <a:srgbClr val="FF0000"/>
                </a:solidFill>
              </a:rPr>
              <a:t>其中“</a:t>
            </a:r>
            <a:r>
              <a:rPr lang="en-US" altLang="zh-CN" sz="2000" b="1" dirty="0" smtClean="0">
                <a:solidFill>
                  <a:srgbClr val="FF0000"/>
                </a:solidFill>
              </a:rPr>
              <a:t>office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控件”为必须安装</a:t>
            </a:r>
            <a:r>
              <a:rPr lang="zh-CN" altLang="en-US" sz="2000" dirty="0" smtClean="0"/>
              <a:t>，其他可不安装。</a:t>
            </a:r>
            <a:endParaRPr lang="zh-CN" altLang="en-US" sz="2000" dirty="0"/>
          </a:p>
        </p:txBody>
      </p:sp>
      <p:sp>
        <p:nvSpPr>
          <p:cNvPr id="7" name="标题 2"/>
          <p:cNvSpPr txBox="1">
            <a:spLocks/>
          </p:cNvSpPr>
          <p:nvPr/>
        </p:nvSpPr>
        <p:spPr>
          <a:xfrm>
            <a:off x="0" y="0"/>
            <a:ext cx="7887213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bg1"/>
                </a:solidFill>
              </a:rPr>
              <a:t>一、电脑端安装步骤（方法一）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844824"/>
            <a:ext cx="597284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74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1"/>
          <p:cNvSpPr>
            <a:spLocks noGrp="1"/>
          </p:cNvSpPr>
          <p:nvPr>
            <p:ph type="title"/>
          </p:nvPr>
        </p:nvSpPr>
        <p:spPr>
          <a:xfrm>
            <a:off x="179512" y="980727"/>
            <a:ext cx="8964488" cy="576065"/>
          </a:xfrm>
        </p:spPr>
        <p:txBody>
          <a:bodyPr>
            <a:normAutofit/>
          </a:bodyPr>
          <a:lstStyle/>
          <a:p>
            <a:pPr algn="l"/>
            <a:r>
              <a:rPr lang="en-US" altLang="zh-CN" sz="2000" b="1" dirty="0" smtClean="0">
                <a:solidFill>
                  <a:srgbClr val="FF0000"/>
                </a:solidFill>
              </a:rPr>
              <a:t>4.Office</a:t>
            </a:r>
            <a:r>
              <a:rPr lang="zh-CN" altLang="en-US" sz="2000" b="1" dirty="0" smtClean="0">
                <a:solidFill>
                  <a:srgbClr val="FF0000"/>
                </a:solidFill>
              </a:rPr>
              <a:t>控件安装成功的提示窗口，注意此窗口弹出，才表示控件正常安装。</a:t>
            </a:r>
            <a:endParaRPr lang="zh-CN" altLang="en-US" sz="2000" b="1" dirty="0">
              <a:solidFill>
                <a:srgbClr val="FF0000"/>
              </a:solidFill>
            </a:endParaRPr>
          </a:p>
        </p:txBody>
      </p:sp>
      <p:sp>
        <p:nvSpPr>
          <p:cNvPr id="7" name="标题 2"/>
          <p:cNvSpPr txBox="1">
            <a:spLocks/>
          </p:cNvSpPr>
          <p:nvPr/>
        </p:nvSpPr>
        <p:spPr>
          <a:xfrm>
            <a:off x="0" y="0"/>
            <a:ext cx="7887213" cy="9144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CN" altLang="en-US" dirty="0" smtClean="0">
                <a:solidFill>
                  <a:schemeClr val="bg1"/>
                </a:solidFill>
              </a:rPr>
              <a:t>一、电脑端安装步骤（方法一）</a:t>
            </a:r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9531" y="1628800"/>
            <a:ext cx="6753225" cy="479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51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1820</TotalTime>
  <Words>743</Words>
  <Application>Microsoft Office PowerPoint</Application>
  <PresentationFormat>全屏显示(4:3)</PresentationFormat>
  <Paragraphs>69</Paragraphs>
  <Slides>23</Slides>
  <Notes>4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Office 主题​​</vt:lpstr>
      <vt:lpstr>  华南农业大学 协同办公系统（OA系统） 插件安装与移动设置介绍</vt:lpstr>
      <vt:lpstr>提  纲</vt:lpstr>
      <vt:lpstr>PowerPoint 演示文稿</vt:lpstr>
      <vt:lpstr>PowerPoint 演示文稿</vt:lpstr>
      <vt:lpstr>PowerPoint 演示文稿</vt:lpstr>
      <vt:lpstr>1.在OA系统的学校空间或OA交流群中下载压缩文件“2018年OA新版系统插件安装包”并解压，在解压后的文件夹中，鼠标双击“OfflineSetup”文件，弹出安装界面 注：安装前请务必先关闭电脑中所有安全维护软件（如360卫士或电脑管家等）。  WIN10系统的用户，请右键点击“OfflineSetup”，选择“以管理员身份运行”，如还是不行，请使用方法二在线安装。</vt:lpstr>
      <vt:lpstr>2.在安装界面的菜单栏“必须安装插件” 中， “安装”或“更新”插件，其中“IE/windows插件”和“常用的插件”（实现文件批量上传）为必须安装。</vt:lpstr>
      <vt:lpstr>3.在安装界面的菜单栏 “选择安装插件”中， “安装”或“更新”全部插件。 其中“office控件”为必须安装，其他可不安装。</vt:lpstr>
      <vt:lpstr>4.Office控件安装成功的提示窗口，注意此窗口弹出，才表示控件正常安装。</vt:lpstr>
      <vt:lpstr>1.访问网址：oa.scau.edu.cn/seeyon。在下图所示红框之处点击下载“辅助安装程序”进行插件的安装及更新： 注：安装前请务必先关闭电脑中所有安全维护软件（如360卫士或电脑管家等，电脑管家如有安装，请删除，将导致打不开正文）</vt:lpstr>
      <vt:lpstr>保存下载的安装程序包到自己的电脑</vt:lpstr>
      <vt:lpstr>1.辅助插件安装</vt:lpstr>
      <vt:lpstr>1.解压文件后，点击“INSTALL”安装； 2.点击“INSTALL”后跳出命令弹框，直到有“按任意键退出”字样。请按任意键退出，重启浏览器。  </vt:lpstr>
      <vt:lpstr>3.按任意键退出后，打开浏览器，重新访问网址:oa.scau.edu.cn/seeyon 4.再次点击“辅助程序安装”。</vt:lpstr>
      <vt:lpstr> 重启浏览器 重新进入OA查看公文正文 word 或pdf能否打开  如能正常打开，请开启自己电脑的维护软件 增加使用安全性</vt:lpstr>
      <vt:lpstr> 注意：因浏览器安全拦截问题，安装或更新完插件后，还需把OA系统地址加入可信任站点。点击“工具”—安全—可信任站点，将“https://oa.scau.edu.cn加入可信任站点。</vt:lpstr>
      <vt:lpstr>PowerPoint 演示文稿</vt:lpstr>
      <vt:lpstr> </vt:lpstr>
      <vt:lpstr>1. 通过手机浏览器访问“m3.seeyon.com”或扫描下图红框中的二维码下载移动APP客户端。</vt:lpstr>
      <vt:lpstr>2.安装完毕后，进入APP，点击左下角【设置服务器】     服务器地址：oa.scau.edu.cn；端口：8443。</vt:lpstr>
      <vt:lpstr>3.设置服务器完成后，返回登录界面，输入账号（工号）和密码（统一身份认证密码，或尝试身份证后六位，如忘记密码，请与单位系统管理员联系），即可登录移动端OA。</vt:lpstr>
      <vt:lpstr>1. 访问“微协同”：进入学校微信企业号，点击“微协同OA移动办公”应用中下方的“微协同”进行账号绑定。</vt:lpstr>
      <vt:lpstr>2. 账号绑定：输入账号及密码（与APP相同）后即可绑定OA账号。绑定完成后可通过下方的“微协同”访问OA系统。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华南农业大学 协同办公系统（OA系统） 插件安装步骤介绍</dc:title>
  <dc:creator>王宣琳</dc:creator>
  <cp:lastModifiedBy>苏冠贤</cp:lastModifiedBy>
  <cp:revision>53</cp:revision>
  <dcterms:created xsi:type="dcterms:W3CDTF">2018-10-14T08:09:11Z</dcterms:created>
  <dcterms:modified xsi:type="dcterms:W3CDTF">2020-11-01T03:42:23Z</dcterms:modified>
</cp:coreProperties>
</file>